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11" Type="http://schemas.openxmlformats.org/officeDocument/2006/relationships/image" Target="../media/image26.png"/><Relationship Id="rId10" Type="http://schemas.openxmlformats.org/officeDocument/2006/relationships/image" Target="../media/image29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793790" y="1365052"/>
            <a:ext cx="11539538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8900"/>
              <a:buFont typeface="Roboto Slab"/>
              <a:buNone/>
            </a:pPr>
            <a:r>
              <a:rPr b="0" i="0" lang="en-US" sz="89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Feed Analyser</a:t>
            </a:r>
            <a:endParaRPr b="0" i="0" sz="8900" u="none" cap="none" strike="noStrike"/>
          </a:p>
        </p:txBody>
      </p:sp>
      <p:sp>
        <p:nvSpPr>
          <p:cNvPr id="53" name="Google Shape;53;p12"/>
          <p:cNvSpPr/>
          <p:nvPr/>
        </p:nvSpPr>
        <p:spPr>
          <a:xfrm>
            <a:off x="793790" y="3122890"/>
            <a:ext cx="478643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Intelligence Amplified</a:t>
            </a:r>
            <a:endParaRPr b="0" i="0" sz="35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891683"/>
            <a:ext cx="8964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Transforming raw threat data into actionable insights</a:t>
            </a:r>
            <a:endParaRPr b="0" i="0" sz="22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93790" y="5549265"/>
            <a:ext cx="896385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Leverages cutting-edge AI for automated analy</a:t>
            </a: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endParaRPr b="0" i="0" sz="22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793790" y="6206847"/>
            <a:ext cx="896385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Designed for scale, privacy, and real-time operations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556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575548" y="2622947"/>
            <a:ext cx="12875895" cy="1027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06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450"/>
              <a:buFont typeface="Roboto Slab"/>
              <a:buNone/>
            </a:pPr>
            <a:r>
              <a:rPr b="0" i="0" lang="en-US" sz="6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Deluge of Threat Intelligence</a:t>
            </a:r>
            <a:endParaRPr b="0" i="0" sz="6450" u="none" cap="none" strike="noStrike"/>
          </a:p>
        </p:txBody>
      </p:sp>
      <p:pic>
        <p:nvPicPr>
          <p:cNvPr descr="preencoded.png"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8437" y="3897273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2866192" y="451389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600"/>
              <a:buFont typeface="Roboto Slab"/>
              <a:buNone/>
            </a:pPr>
            <a:r>
              <a:rPr b="0" i="0" lang="en-US" sz="1600" u="none" cap="none" strike="noStrike">
                <a:solidFill>
                  <a:srgbClr val="F44444"/>
                </a:solidFill>
                <a:latin typeface="Roboto Slab"/>
                <a:ea typeface="Roboto Slab"/>
                <a:cs typeface="Roboto Slab"/>
                <a:sym typeface="Roboto Slab"/>
              </a:rPr>
              <a:t>Data Overload</a:t>
            </a:r>
            <a:endParaRPr b="0" i="0" sz="16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575548" y="4869418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Analysts face 10,000+ new IOCs daily from 100s of feeds</a:t>
            </a:r>
            <a:endParaRPr b="0" i="0" sz="1250" u="none" cap="none" strike="noStrike"/>
          </a:p>
        </p:txBody>
      </p:sp>
      <p:pic>
        <p:nvPicPr>
          <p:cNvPr descr="preencoded.png" id="67" name="Google Shape;6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0840" y="3897273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9708594" y="451389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600"/>
              <a:buFont typeface="Roboto Slab"/>
              <a:buNone/>
            </a:pPr>
            <a:r>
              <a:rPr b="0" i="0" lang="en-US" sz="1600" u="none" cap="none" strike="noStrike">
                <a:solidFill>
                  <a:srgbClr val="F44444"/>
                </a:solidFill>
                <a:latin typeface="Roboto Slab"/>
                <a:ea typeface="Roboto Slab"/>
                <a:cs typeface="Roboto Slab"/>
                <a:sym typeface="Roboto Slab"/>
              </a:rPr>
              <a:t>Time Drain</a:t>
            </a:r>
            <a:endParaRPr b="0" i="0" sz="16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7417951" y="4869418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Manual correlation leads to 60% time spent on data sifting</a:t>
            </a:r>
            <a:endParaRPr b="0" i="0" sz="1250" u="none" cap="none" strike="noStrike"/>
          </a:p>
        </p:txBody>
      </p:sp>
      <p:pic>
        <p:nvPicPr>
          <p:cNvPr descr="preencoded.png" id="70" name="Google Shape;7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8437" y="5543550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2866192" y="616017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600"/>
              <a:buFont typeface="Roboto Slab"/>
              <a:buNone/>
            </a:pPr>
            <a:r>
              <a:rPr b="0" i="0" lang="en-US" sz="1600" u="none" cap="none" strike="noStrike">
                <a:solidFill>
                  <a:srgbClr val="F44444"/>
                </a:solidFill>
                <a:latin typeface="Roboto Slab"/>
                <a:ea typeface="Roboto Slab"/>
                <a:cs typeface="Roboto Slab"/>
                <a:sym typeface="Roboto Slab"/>
              </a:rPr>
              <a:t>Alert Fatigue</a:t>
            </a:r>
            <a:endParaRPr b="0" i="0" sz="16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575548" y="6515695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75% of critical alerts missed in noisy environments</a:t>
            </a:r>
            <a:endParaRPr b="0" i="0" sz="1250" u="none" cap="none" strike="noStrike"/>
          </a:p>
        </p:txBody>
      </p:sp>
      <p:pic>
        <p:nvPicPr>
          <p:cNvPr descr="preencoded.png" id="73" name="Google Shape;7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30840" y="5543550"/>
            <a:ext cx="411123" cy="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9708594" y="616017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600"/>
              <a:buFont typeface="Roboto Slab"/>
              <a:buNone/>
            </a:pPr>
            <a:r>
              <a:rPr b="0" i="0" lang="en-US" sz="1600" u="none" cap="none" strike="noStrike">
                <a:solidFill>
                  <a:srgbClr val="F44444"/>
                </a:solidFill>
                <a:latin typeface="Roboto Slab"/>
                <a:ea typeface="Roboto Slab"/>
                <a:cs typeface="Roboto Slab"/>
                <a:sym typeface="Roboto Slab"/>
              </a:rPr>
              <a:t>Static Insights</a:t>
            </a:r>
            <a:endParaRPr b="0" i="0" sz="16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417951" y="6515695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Static reports lack context, real-time applicability</a:t>
            </a:r>
            <a:endParaRPr b="0" i="0" sz="12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575548" y="6963608"/>
            <a:ext cx="13479304" cy="698659"/>
          </a:xfrm>
          <a:prstGeom prst="roundRect">
            <a:avLst>
              <a:gd fmla="val 3531" name="adj"/>
            </a:avLst>
          </a:prstGeom>
          <a:solidFill>
            <a:srgbClr val="91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973" y="7208044"/>
            <a:ext cx="205502" cy="1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1109901" y="7169110"/>
            <a:ext cx="1278052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sheer volume and complexity of cyber threats overwhelm human analysts, leading to missed threats and inefficient operations.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793790" y="1363504"/>
            <a:ext cx="11771590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8900"/>
              <a:buFont typeface="Roboto Slab"/>
              <a:buNone/>
            </a:pPr>
            <a:r>
              <a:rPr b="0" i="0" lang="en-US" sz="89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Feed Analyser:</a:t>
            </a:r>
            <a:endParaRPr b="0" i="0" sz="89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793790" y="3121343"/>
            <a:ext cx="8917543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An AI-Powered Solution</a:t>
            </a:r>
            <a:endParaRPr b="0" i="0" sz="61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93790" y="4643795"/>
            <a:ext cx="6244709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Automates parsing, normalization, and contextualization of threat feeds</a:t>
            </a:r>
            <a:endParaRPr b="0" i="0" sz="22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793790" y="5754886"/>
            <a:ext cx="6244709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Utilizes local LLM (Ollama) for summary and risk scoring</a:t>
            </a:r>
            <a:endParaRPr b="0" i="0" sz="22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7599521" y="4643795"/>
            <a:ext cx="6244709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Identifies critical threats, prioritizes based on organizational context</a:t>
            </a:r>
            <a:endParaRPr b="0" i="0" sz="22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599521" y="5754886"/>
            <a:ext cx="6244709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Provides actionable intelligence</a:t>
            </a:r>
            <a:r>
              <a:rPr b="0" i="0" lang="en-US" sz="22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, reducing investigation time by 70%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30329" y="577810"/>
            <a:ext cx="10433209" cy="1304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Roboto Slab"/>
              <a:buNone/>
            </a:pPr>
            <a:r>
              <a:rPr b="0" i="0" lang="en-US" sz="8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System Architecture:</a:t>
            </a:r>
            <a:endParaRPr b="0" i="0" sz="82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30329" y="2194798"/>
            <a:ext cx="7198876" cy="899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50"/>
              <a:buFont typeface="Roboto Slab"/>
              <a:buNone/>
            </a:pPr>
            <a:r>
              <a:rPr b="0" i="0" lang="en-US" sz="56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Secure &amp; Scalable</a:t>
            </a:r>
            <a:endParaRPr b="0" i="0" sz="565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29" y="3697486"/>
            <a:ext cx="4250769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2758" y="3407450"/>
            <a:ext cx="625912" cy="62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0520" y="3563898"/>
            <a:ext cx="250388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961787" y="4241959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Ingestion Module</a:t>
            </a:r>
            <a:endParaRPr b="0" i="0" sz="20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961787" y="4693087"/>
            <a:ext cx="3787854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Ingests STIX/TAXII, OSINT, and proprietary feeds</a:t>
            </a:r>
            <a:endParaRPr b="0" i="0" sz="160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696" y="3697486"/>
            <a:ext cx="4250888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2125" y="3407450"/>
            <a:ext cx="625912" cy="62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9887" y="3563898"/>
            <a:ext cx="250388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5421154" y="4241959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Processing Engine</a:t>
            </a:r>
            <a:endParaRPr b="0" i="0" sz="20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5421154" y="4693087"/>
            <a:ext cx="3787973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Python backend, applies analysis algorithms</a:t>
            </a:r>
            <a:endParaRPr b="0" i="0" sz="1600" u="none" cap="none" strike="noStrike"/>
          </a:p>
        </p:txBody>
      </p:sp>
      <p:pic>
        <p:nvPicPr>
          <p:cNvPr descr="preencoded.pn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9182" y="3697486"/>
            <a:ext cx="4250769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1611" y="3407450"/>
            <a:ext cx="625912" cy="62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49373" y="3563898"/>
            <a:ext cx="250388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9880640" y="4241959"/>
            <a:ext cx="2733556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Local LLM Integration</a:t>
            </a:r>
            <a:endParaRPr b="0" i="0" sz="20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9880640" y="4693087"/>
            <a:ext cx="3787854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Ollama for secure, on-premise NLP processing</a:t>
            </a:r>
            <a:endParaRPr b="0" i="0" sz="1600" u="none" cap="none" strike="noStrike"/>
          </a:p>
        </p:txBody>
      </p:sp>
      <p:pic>
        <p:nvPicPr>
          <p:cNvPr descr="preencoded.png" id="114" name="Google Shape;11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329" y="6090880"/>
            <a:ext cx="6480453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540" y="5800844"/>
            <a:ext cx="625912" cy="62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45302" y="5957292"/>
            <a:ext cx="250388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961787" y="6635353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Data Lake</a:t>
            </a:r>
            <a:endParaRPr b="0" i="0" sz="20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961787" y="7086481"/>
            <a:ext cx="6017538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MongoDB Atlas for scalable, flexible storage</a:t>
            </a:r>
            <a:endParaRPr b="0" i="0" sz="160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19380" y="6090880"/>
            <a:ext cx="6480572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46710" y="5800844"/>
            <a:ext cx="625912" cy="62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34471" y="5957292"/>
            <a:ext cx="250388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7650837" y="6635353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Front-End</a:t>
            </a:r>
            <a:endParaRPr b="0" i="0" sz="20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650837" y="7086481"/>
            <a:ext cx="601765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Dash/Plotly for interactive data visualization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624602" y="3278386"/>
            <a:ext cx="13193911" cy="111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7000"/>
              <a:buFont typeface="Roboto Slab"/>
              <a:buNone/>
            </a:pPr>
            <a:r>
              <a:rPr b="0" i="0" lang="en-US" sz="7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Advanced Analysis Algorithms</a:t>
            </a:r>
            <a:endParaRPr b="0" i="0" sz="70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624602" y="4661416"/>
            <a:ext cx="4341376" cy="1313855"/>
          </a:xfrm>
          <a:prstGeom prst="roundRect">
            <a:avLst>
              <a:gd fmla="val 2038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803077" y="4839891"/>
            <a:ext cx="2230874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IoC Clustering</a:t>
            </a:r>
            <a:endParaRPr b="0" i="0" sz="17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803077" y="5225772"/>
            <a:ext cx="3984427" cy="571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Groups related indicators by threat actor/campaign</a:t>
            </a:r>
            <a:endParaRPr b="0" i="0" sz="140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5144453" y="4661416"/>
            <a:ext cx="4341376" cy="1313855"/>
          </a:xfrm>
          <a:prstGeom prst="roundRect">
            <a:avLst>
              <a:gd fmla="val 2038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322927" y="4839891"/>
            <a:ext cx="2230874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Anomaly Detection</a:t>
            </a:r>
            <a:endParaRPr b="0" i="0" sz="175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5322927" y="5225772"/>
            <a:ext cx="3984427" cy="28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Flags unusual patterns in network traffic/logs</a:t>
            </a:r>
            <a:endParaRPr b="0" i="0" sz="14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9664303" y="4661416"/>
            <a:ext cx="4341495" cy="1313855"/>
          </a:xfrm>
          <a:prstGeom prst="roundRect">
            <a:avLst>
              <a:gd fmla="val 2038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9842778" y="4839891"/>
            <a:ext cx="2230874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Risk Scoring</a:t>
            </a:r>
            <a:endParaRPr b="0" i="0" sz="17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9842778" y="5225772"/>
            <a:ext cx="3984546" cy="571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Assigns criticality based on LLM analysis and internal rules</a:t>
            </a:r>
            <a:endParaRPr b="0" i="0" sz="14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624602" y="6153745"/>
            <a:ext cx="6601301" cy="1028343"/>
          </a:xfrm>
          <a:prstGeom prst="roundRect">
            <a:avLst>
              <a:gd fmla="val 2603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803077" y="6332220"/>
            <a:ext cx="2230874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Graph Database</a:t>
            </a:r>
            <a:endParaRPr b="0" i="0" sz="17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803077" y="6718102"/>
            <a:ext cx="6244352" cy="28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Correlates disparate IOCs via network graphs</a:t>
            </a:r>
            <a:endParaRPr b="0" i="0" sz="14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7404378" y="6153745"/>
            <a:ext cx="6601420" cy="1028343"/>
          </a:xfrm>
          <a:prstGeom prst="roundRect">
            <a:avLst>
              <a:gd fmla="val 2603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7582853" y="6332220"/>
            <a:ext cx="2289572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Threat Categorization</a:t>
            </a:r>
            <a:endParaRPr b="0" i="0" sz="17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7582853" y="6718102"/>
            <a:ext cx="6244471" cy="28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Classifies threats (e.g., Ransomware, APT) with 95% accuracy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793790" y="1610082"/>
            <a:ext cx="28834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66A8EE"/>
                </a:solidFill>
                <a:latin typeface="Roboto Slab"/>
                <a:ea typeface="Roboto Slab"/>
                <a:cs typeface="Roboto Slab"/>
                <a:sym typeface="Roboto Slab"/>
              </a:rPr>
              <a:t>Threat Feed Analyser</a:t>
            </a:r>
            <a:endParaRPr b="0" i="0" sz="22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793790" y="219122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Intuitive Dashboard UI &amp; UX</a:t>
            </a:r>
            <a:endParaRPr b="0" i="0" sz="61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793790" y="448782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Modern dark theme with cyber accents and data visualization</a:t>
            </a:r>
            <a:endParaRPr b="0" i="0" sz="175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793790" y="493002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Interactive dashboards for real-time threat landscapes</a:t>
            </a:r>
            <a:endParaRPr b="0" i="0" sz="175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93790" y="53722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Customizable widgets: threat maps, timeline analysis, IoC tables</a:t>
            </a:r>
            <a:endParaRPr b="0" i="0" sz="17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793790" y="581441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Responsive design via Bootstrap and custom CSS for all devices</a:t>
            </a:r>
            <a:endParaRPr b="0" i="0" sz="17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793790" y="625661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Direct drill-down from high-level summaries to raw data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>
            <a:off x="793790" y="1164908"/>
            <a:ext cx="13042821" cy="2835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8900"/>
              <a:buFont typeface="Roboto Slab"/>
              <a:buNone/>
            </a:pPr>
            <a:r>
              <a:rPr b="0" i="0" lang="en-US" sz="89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Impact &amp; Demo Highlights</a:t>
            </a:r>
            <a:endParaRPr b="0" i="0" sz="89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793790" y="4453771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850"/>
              <a:buFont typeface="Roboto Slab"/>
              <a:buNone/>
            </a:pPr>
            <a:r>
              <a:rPr b="0" i="0" lang="en-US" sz="5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4x</a:t>
            </a:r>
            <a:endParaRPr b="0" i="0" sz="58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900113" y="54855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Faster Response</a:t>
            </a:r>
            <a:endParaRPr b="0" i="0" sz="22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793790" y="5975985"/>
            <a:ext cx="304800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Reduces average incident response time (from 2 hours to 30 mins)</a:t>
            </a:r>
            <a:endParaRPr b="0" i="0" sz="175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4125278" y="4453771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850"/>
              <a:buFont typeface="Roboto Slab"/>
              <a:buNone/>
            </a:pPr>
            <a:r>
              <a:rPr b="0" i="0" lang="en-US" sz="5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50%</a:t>
            </a:r>
            <a:endParaRPr b="0" i="0" sz="58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4231719" y="54855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Improved Detection</a:t>
            </a:r>
            <a:endParaRPr b="0" i="0" sz="22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4125278" y="5975985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Increases critical threat detection rate</a:t>
            </a:r>
            <a:endParaRPr b="0" i="0" sz="17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7456884" y="4453771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850"/>
              <a:buFont typeface="Roboto Slab"/>
              <a:buNone/>
            </a:pPr>
            <a:r>
              <a:rPr b="0" i="0" lang="en-US" sz="5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—</a:t>
            </a:r>
            <a:endParaRPr b="0" i="0" sz="585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7563326" y="54855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Real-time Views</a:t>
            </a:r>
            <a:endParaRPr b="0" i="0" sz="220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7456884" y="5975985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Key dashboard views showcasing live data analysis</a:t>
            </a:r>
            <a:endParaRPr b="0" i="0" sz="175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10788491" y="4453771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850"/>
              <a:buFont typeface="Roboto Slab"/>
              <a:buNone/>
            </a:pPr>
            <a:r>
              <a:rPr b="0" i="0" lang="en-US" sz="5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—</a:t>
            </a:r>
            <a:endParaRPr b="0" i="0" sz="585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10871835" y="5485567"/>
            <a:ext cx="28813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Narrative Summaries</a:t>
            </a:r>
            <a:endParaRPr b="0" i="0" sz="220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10788491" y="5975985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Natural language summaries for complex threat narratives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31520" y="726162"/>
            <a:ext cx="13167360" cy="26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8200"/>
              <a:buFont typeface="Roboto Slab"/>
              <a:buNone/>
            </a:pPr>
            <a:r>
              <a:rPr b="0" i="0" lang="en-US" sz="8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Core Tech Stack &amp; Future Vision</a:t>
            </a:r>
            <a:endParaRPr b="0" i="0" sz="820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731520" y="3861316"/>
            <a:ext cx="3135511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450"/>
              <a:buFont typeface="Roboto Slab"/>
              <a:buNone/>
            </a:pPr>
            <a:r>
              <a:rPr b="0" i="0" lang="en-US" sz="2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Core Components</a:t>
            </a:r>
            <a:endParaRPr b="0" i="0" sz="245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731520" y="4462224"/>
            <a:ext cx="6328767" cy="6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Python: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Primary language for backend logic and data processing</a:t>
            </a:r>
            <a:endParaRPr b="0" i="0" sz="160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731520" y="5204222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Dash &amp; Plotly: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For rich, interactive, real-time data visualizations</a:t>
            </a:r>
            <a:endParaRPr b="0" i="0" sz="160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731520" y="5611773"/>
            <a:ext cx="6328767" cy="6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MongoDB Atlas: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Cloud-native NoSQL database for flexible data storage</a:t>
            </a:r>
            <a:endParaRPr b="0" i="0" sz="16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731520" y="6353770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Ollama: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Local LLM integration for privacy-preserving AI analysis</a:t>
            </a:r>
            <a:endParaRPr b="0" i="0" sz="160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731520" y="6761321"/>
            <a:ext cx="6328767" cy="6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Bootstrap &amp; Custom CSS: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For a responsive, futuristic user interface</a:t>
            </a:r>
            <a:endParaRPr b="0" i="0" sz="16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7577733" y="3861316"/>
            <a:ext cx="3135511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450"/>
              <a:buFont typeface="Roboto Slab"/>
              <a:buNone/>
            </a:pPr>
            <a:r>
              <a:rPr b="0" i="0" lang="en-US" sz="2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Future Vision</a:t>
            </a:r>
            <a:endParaRPr b="0" i="0" sz="245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7577733" y="4462224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Integration with SOAR platforms</a:t>
            </a:r>
            <a:endParaRPr b="0" i="0" sz="160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7577733" y="4869775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Custom alert generation</a:t>
            </a:r>
            <a:endParaRPr b="0" i="0" sz="160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7577733" y="5277326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API access for third-party systems</a:t>
            </a:r>
            <a:endParaRPr b="0" i="0" sz="1600" u="none" cap="none" strike="noStrike"/>
          </a:p>
        </p:txBody>
      </p:sp>
      <p:sp>
        <p:nvSpPr>
          <p:cNvPr id="195" name="Google Shape;195;p19"/>
          <p:cNvSpPr/>
          <p:nvPr/>
        </p:nvSpPr>
        <p:spPr>
          <a:xfrm>
            <a:off x="7577733" y="5684877"/>
            <a:ext cx="6328767" cy="33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Enhanced machine learning models for predictive analysis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575548" y="452199"/>
            <a:ext cx="5673447" cy="709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Thank You</a:t>
            </a:r>
            <a:endParaRPr b="0" i="0" sz="44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575548" y="1407914"/>
            <a:ext cx="3595211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550"/>
              <a:buFont typeface="Roboto Slab"/>
              <a:buNone/>
            </a:pPr>
            <a:r>
              <a:rPr b="0" i="0" lang="en-US" sz="2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Questions &amp; Discussion</a:t>
            </a:r>
            <a:endParaRPr b="0" i="0" sz="2550" u="none" cap="none" strike="noStrike"/>
          </a:p>
        </p:txBody>
      </p:sp>
      <p:pic>
        <p:nvPicPr>
          <p:cNvPr descr="preencoded.png"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2065496"/>
            <a:ext cx="12498110" cy="8551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575548" y="10801707"/>
            <a:ext cx="13479304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Threat Feed Analyser: Empowering the next generation of cyber defense.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